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85" r:id="rId3"/>
    <p:sldId id="288" r:id="rId4"/>
    <p:sldId id="290" r:id="rId5"/>
    <p:sldId id="282" r:id="rId6"/>
    <p:sldId id="302" r:id="rId7"/>
    <p:sldId id="300" r:id="rId8"/>
    <p:sldId id="257" r:id="rId9"/>
    <p:sldId id="273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1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6" y="696"/>
      </p:cViewPr>
      <p:guideLst>
        <p:guide orient="horz" pos="21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xiaohui"/>
          <p:cNvPicPr>
            <a:picLocks noChangeAspect="1"/>
          </p:cNvPicPr>
          <p:nvPr/>
        </p:nvPicPr>
        <p:blipFill>
          <a:blip r:embed="rId3"/>
          <a:srcRect l="20289" t="12699" r="18255" b="16365"/>
          <a:stretch>
            <a:fillRect/>
          </a:stretch>
        </p:blipFill>
        <p:spPr>
          <a:xfrm>
            <a:off x="10670046" y="0"/>
            <a:ext cx="1521954" cy="140535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D15C48A8-1DCF-2A2B-07E1-10BABE86C669}"/>
              </a:ext>
            </a:extLst>
          </p:cNvPr>
          <p:cNvSpPr/>
          <p:nvPr/>
        </p:nvSpPr>
        <p:spPr>
          <a:xfrm>
            <a:off x="2070775" y="1140108"/>
            <a:ext cx="7858384" cy="3722178"/>
          </a:xfrm>
          <a:prstGeom prst="round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ctr">
              <a:lnSpc>
                <a:spcPct val="125000"/>
              </a:lnSpc>
            </a:pPr>
            <a:r>
              <a:rPr lang="zh-CN" altLang="en-US" sz="4400" b="1" kern="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4400" b="1" kern="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zh-CN" altLang="en-US" sz="4400" b="1" kern="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的虚拟键盘及手势识别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0E8526-8A86-00E4-7D96-D4C216516320}"/>
              </a:ext>
            </a:extLst>
          </p:cNvPr>
          <p:cNvSpPr txBox="1"/>
          <p:nvPr/>
        </p:nvSpPr>
        <p:spPr>
          <a:xfrm>
            <a:off x="183221" y="161330"/>
            <a:ext cx="3902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50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spc="5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组合数学</a:t>
            </a:r>
            <a:r>
              <a:rPr kumimoji="0" lang="en-US" altLang="zh-CN" sz="2400" i="0" u="none" strike="noStrike" kern="1200" cap="none" spc="50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kumimoji="0" lang="zh-CN" altLang="en-US" sz="2400" i="0" u="none" strike="noStrike" kern="1200" cap="none" spc="5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课程汇报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872173-8230-156A-D315-1E139189B55E}"/>
              </a:ext>
            </a:extLst>
          </p:cNvPr>
          <p:cNvSpPr txBox="1"/>
          <p:nvPr/>
        </p:nvSpPr>
        <p:spPr>
          <a:xfrm>
            <a:off x="2134548" y="5034676"/>
            <a:ext cx="773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人：赖赐夷、段裕涛、张卓、罗丽标、戴磊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  期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2025/12/6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9169100D-9F12-58C6-31D3-FB1ED52EB011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3988E-BA80-BE80-B9FF-39175DAB838F}"/>
              </a:ext>
            </a:extLst>
          </p:cNvPr>
          <p:cNvSpPr txBox="1"/>
          <p:nvPr/>
        </p:nvSpPr>
        <p:spPr>
          <a:xfrm>
            <a:off x="327213" y="158721"/>
            <a:ext cx="3318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绘制虚拟键盘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46D839-CCD6-CFD0-D563-EC5161DB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2" y="1606358"/>
            <a:ext cx="3524967" cy="14463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AA8791-53EF-332F-91CF-8FD2C4FB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17" y="1545807"/>
            <a:ext cx="3762962" cy="1446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2EF016-AE74-86FF-438B-1EBCBD7B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051" y="5204814"/>
            <a:ext cx="4102695" cy="1653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90C89E-9F94-43BC-31E7-12D5C19D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379" y="1359476"/>
            <a:ext cx="1402307" cy="781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DCA864-404D-D589-02F9-3AA58E89FA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225" r="5596"/>
          <a:stretch>
            <a:fillRect/>
          </a:stretch>
        </p:blipFill>
        <p:spPr>
          <a:xfrm>
            <a:off x="3866203" y="1434310"/>
            <a:ext cx="1812793" cy="6267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ABCFDA-465B-0A27-AC03-BF9D7696B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380" y="3261362"/>
            <a:ext cx="3762962" cy="686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35425A-E9E5-D6EE-C7BD-6E66C86D20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622" b="16851"/>
          <a:stretch>
            <a:fillRect/>
          </a:stretch>
        </p:blipFill>
        <p:spPr>
          <a:xfrm>
            <a:off x="6220150" y="4239674"/>
            <a:ext cx="3222006" cy="3362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2760A1A-5624-2E63-E1B0-6F0B7C21E37F}"/>
              </a:ext>
            </a:extLst>
          </p:cNvPr>
          <p:cNvSpPr txBox="1"/>
          <p:nvPr/>
        </p:nvSpPr>
        <p:spPr>
          <a:xfrm>
            <a:off x="6220150" y="3870342"/>
            <a:ext cx="30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...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65A6989-E4B9-D67E-DC38-129DF13374DC}"/>
              </a:ext>
            </a:extLst>
          </p:cNvPr>
          <p:cNvCxnSpPr>
            <a:cxnSpLocks/>
          </p:cNvCxnSpPr>
          <p:nvPr/>
        </p:nvCxnSpPr>
        <p:spPr>
          <a:xfrm>
            <a:off x="3814238" y="2598057"/>
            <a:ext cx="4274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BB8FE19-6BCC-0754-ADAB-83C0FDD4B974}"/>
              </a:ext>
            </a:extLst>
          </p:cNvPr>
          <p:cNvCxnSpPr>
            <a:cxnSpLocks/>
          </p:cNvCxnSpPr>
          <p:nvPr/>
        </p:nvCxnSpPr>
        <p:spPr>
          <a:xfrm>
            <a:off x="10123714" y="3149600"/>
            <a:ext cx="0" cy="184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536DFA0-2A74-35B0-E87B-362ACDBD409A}"/>
              </a:ext>
            </a:extLst>
          </p:cNvPr>
          <p:cNvSpPr txBox="1"/>
          <p:nvPr/>
        </p:nvSpPr>
        <p:spPr>
          <a:xfrm>
            <a:off x="10224868" y="3913823"/>
            <a:ext cx="11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透明度</a:t>
            </a:r>
            <a:endParaRPr lang="en-US" altLang="zh-CN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4B2CB6-42C6-9A0E-4B3D-8DB8F0965B2E}"/>
              </a:ext>
            </a:extLst>
          </p:cNvPr>
          <p:cNvSpPr txBox="1"/>
          <p:nvPr/>
        </p:nvSpPr>
        <p:spPr>
          <a:xfrm>
            <a:off x="5190864" y="2228725"/>
            <a:ext cx="11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倾斜键盘</a:t>
            </a:r>
            <a:endParaRPr lang="en-US" altLang="zh-CN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026D7B-DD93-246D-35E4-E22233486153}"/>
              </a:ext>
            </a:extLst>
          </p:cNvPr>
          <p:cNvSpPr txBox="1"/>
          <p:nvPr/>
        </p:nvSpPr>
        <p:spPr>
          <a:xfrm>
            <a:off x="235237" y="3589744"/>
            <a:ext cx="55436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/>
              <a:t>- </a:t>
            </a:r>
            <a:r>
              <a:rPr lang="zh-CN" altLang="en-US" sz="1400" b="1"/>
              <a:t>绘制平面键盘</a:t>
            </a:r>
            <a:endParaRPr lang="en-US" altLang="zh-CN" sz="1400" b="1"/>
          </a:p>
          <a:p>
            <a:r>
              <a:rPr lang="zh-CN" altLang="en-US" sz="1400"/>
              <a:t>需要注意所有按键的坐标均定义为相对于键盘左上角的相对坐标，由KeyBoard类统一计算和转换为绝对坐标进行绘制。</a:t>
            </a:r>
          </a:p>
          <a:p>
            <a:endParaRPr lang="zh-CN" altLang="en-US" sz="1400"/>
          </a:p>
          <a:p>
            <a:r>
              <a:rPr lang="zh-CN" altLang="en-US" sz="1400" b="1"/>
              <a:t>- 倾斜键盘</a:t>
            </a:r>
          </a:p>
          <a:p>
            <a:r>
              <a:rPr lang="zh-CN" altLang="en-US" sz="1400"/>
              <a:t>具体方法是构建一个从原始矩形到倾斜矩形的变换矩阵，并对键盘及其所有按键的角点统一应用该矩阵，从而在二维平面上实现具有透视感的视觉倾斜。</a:t>
            </a:r>
          </a:p>
          <a:p>
            <a:endParaRPr lang="zh-CN" altLang="en-US" sz="1400"/>
          </a:p>
          <a:p>
            <a:r>
              <a:rPr lang="zh-CN" altLang="en-US" sz="1400" b="1"/>
              <a:t>- 透明度</a:t>
            </a:r>
            <a:endParaRPr lang="en-US" altLang="zh-CN" sz="1400" b="1"/>
          </a:p>
          <a:p>
            <a:r>
              <a:rPr lang="zh-CN" altLang="en-US" sz="1400"/>
              <a:t>为了实现透明度的效果，我们首先复制当前帧图像，然后在键盘区域填充颜色，最后通过图像加权混合将填充后的区域与原图融合。</a:t>
            </a:r>
          </a:p>
        </p:txBody>
      </p:sp>
    </p:spTree>
    <p:extLst>
      <p:ext uri="{BB962C8B-B14F-4D97-AF65-F5344CB8AC3E}">
        <p14:creationId xmlns:p14="http://schemas.microsoft.com/office/powerpoint/2010/main" val="390719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1896-072C-B7DE-2F79-87C72517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E2C28A-A31C-EAD2-A195-6E16E427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3239219"/>
            <a:ext cx="2068286" cy="1257676"/>
          </a:xfrm>
          <a:prstGeom prst="rect">
            <a:avLst/>
          </a:prstGeom>
        </p:spPr>
      </p:pic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F17CBBF3-70B1-5450-4EDF-847CD53D9521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A1F7D1-3D5D-1A78-6F9A-FEA7989AD444}"/>
              </a:ext>
            </a:extLst>
          </p:cNvPr>
          <p:cNvSpPr txBox="1"/>
          <p:nvPr/>
        </p:nvSpPr>
        <p:spPr>
          <a:xfrm>
            <a:off x="303465" y="122479"/>
            <a:ext cx="929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点击判定</a:t>
            </a:r>
            <a:r>
              <a:rPr lang="en-US" altLang="zh-CN" sz="320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3200">
                <a:solidFill>
                  <a:schemeClr val="bg1"/>
                </a:solidFill>
              </a:rPr>
              <a:t>状态机、事件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4F6A67-724F-7177-743E-AE9EAF1C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5" y="4613163"/>
            <a:ext cx="3406254" cy="21223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E59E91-6313-31AF-77FE-EBB6DB25FDA3}"/>
              </a:ext>
            </a:extLst>
          </p:cNvPr>
          <p:cNvSpPr txBox="1"/>
          <p:nvPr/>
        </p:nvSpPr>
        <p:spPr>
          <a:xfrm>
            <a:off x="721323" y="1091627"/>
            <a:ext cx="107493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核心类设计：</a:t>
            </a:r>
            <a:endParaRPr lang="en-US" altLang="zh-CN" b="1"/>
          </a:p>
          <a:p>
            <a:r>
              <a:rPr lang="en-US" altLang="zh-CN"/>
              <a:t>ClickDetector</a:t>
            </a:r>
            <a:r>
              <a:rPr lang="zh-CN" altLang="en-US"/>
              <a:t>类：作为发布者监控用户交互。追踪手指指尖的坐标变化。</a:t>
            </a:r>
          </a:p>
          <a:p>
            <a:r>
              <a:rPr lang="en-US" altLang="zh-CN"/>
              <a:t>- </a:t>
            </a:r>
            <a:r>
              <a:rPr lang="zh-CN" altLang="en-US"/>
              <a:t>状态机设计 ：实现了</a:t>
            </a:r>
            <a:r>
              <a:rPr lang="en-US" altLang="zh-CN"/>
              <a:t>IDLE → HOVER → PRESS → CLICK</a:t>
            </a:r>
            <a:r>
              <a:rPr lang="zh-CN" altLang="en-US"/>
              <a:t>的完整状态转换</a:t>
            </a:r>
          </a:p>
          <a:p>
            <a:r>
              <a:rPr lang="en-US" altLang="zh-CN"/>
              <a:t>- </a:t>
            </a:r>
            <a:r>
              <a:rPr lang="zh-CN" altLang="en-US"/>
              <a:t>手势检测 ：通过追踪手指</a:t>
            </a:r>
            <a:r>
              <a:rPr lang="en-US" altLang="zh-CN"/>
              <a:t>Y</a:t>
            </a:r>
            <a:r>
              <a:rPr lang="zh-CN" altLang="en-US"/>
              <a:t>坐标变化判断按下和释放动作</a:t>
            </a:r>
          </a:p>
          <a:p>
            <a:r>
              <a:rPr lang="en-US" altLang="zh-CN"/>
              <a:t>- </a:t>
            </a:r>
            <a:r>
              <a:rPr lang="zh-CN" altLang="en-US"/>
              <a:t>阈值机制 ：只有在手指运动距离大于一定值时，才判断按压，确保交互准确性</a:t>
            </a:r>
          </a:p>
          <a:p>
            <a:r>
              <a:rPr lang="en-US" altLang="zh-CN"/>
              <a:t>- </a:t>
            </a:r>
            <a:r>
              <a:rPr lang="zh-CN" altLang="en-US"/>
              <a:t>事件发布 ：在状态转换时通过</a:t>
            </a:r>
            <a:r>
              <a:rPr lang="en-US" altLang="zh-CN"/>
              <a:t>EventBus</a:t>
            </a:r>
            <a:r>
              <a:rPr lang="zh-CN" altLang="en-US"/>
              <a:t>发布相应事件</a:t>
            </a:r>
          </a:p>
          <a:p>
            <a:r>
              <a:rPr lang="en-US" altLang="zh-CN"/>
              <a:t>Button</a:t>
            </a:r>
            <a:r>
              <a:rPr lang="zh-CN" altLang="en-US"/>
              <a:t>类：作为订阅者接收和响应事件，根据事件类型更新按钮视觉状态（颜色变化）以及点击后的功能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026D5-950A-772A-4343-74A02F7E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46" y="3381215"/>
            <a:ext cx="5269980" cy="33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7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77ED-DCEC-C74E-0273-06C2B12C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888EDE-ABFE-C7B9-81F2-92D625429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8" y="1313480"/>
            <a:ext cx="3638737" cy="3054507"/>
          </a:xfrm>
          <a:prstGeom prst="rect">
            <a:avLst/>
          </a:prstGeom>
        </p:spPr>
      </p:pic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2406A117-F869-B010-A15E-43BF4D24B353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C2E76A-A117-6AF4-D316-2F9CE47C0ABD}"/>
              </a:ext>
            </a:extLst>
          </p:cNvPr>
          <p:cNvSpPr txBox="1"/>
          <p:nvPr/>
        </p:nvSpPr>
        <p:spPr>
          <a:xfrm>
            <a:off x="303465" y="122479"/>
            <a:ext cx="929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中文输入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58BC26-0A57-6901-6B91-845336B73D63}"/>
              </a:ext>
            </a:extLst>
          </p:cNvPr>
          <p:cNvSpPr txBox="1"/>
          <p:nvPr/>
        </p:nvSpPr>
        <p:spPr>
          <a:xfrm>
            <a:off x="539652" y="4543325"/>
            <a:ext cx="5113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词库加载机制 </a:t>
            </a:r>
            <a:r>
              <a:rPr lang="zh-CN" altLang="en-US"/>
              <a:t>： load_chinese_dict() 函数从JSON文件加载中文词库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A9C59-5C66-4694-2D25-6959A3EC3778}"/>
              </a:ext>
            </a:extLst>
          </p:cNvPr>
          <p:cNvSpPr txBox="1"/>
          <p:nvPr/>
        </p:nvSpPr>
        <p:spPr>
          <a:xfrm>
            <a:off x="5808336" y="3995678"/>
            <a:ext cx="60996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候选词处理</a:t>
            </a:r>
            <a:endParaRPr lang="en-US" altLang="zh-CN" b="1"/>
          </a:p>
          <a:p>
            <a:r>
              <a:rPr lang="zh-CN" altLang="en-US"/>
              <a:t>get_pinyin_candidates() 函数实现了智能的候选词匹配算法：- 精确匹配优先 ：完全匹配的拼音直接返回对应汉字列表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前缀匹配 ：支持拼音前缀匹配，提高输入效率</a:t>
            </a:r>
            <a:endParaRPr lang="en-US" altLang="zh-CN"/>
          </a:p>
          <a:p>
            <a:r>
              <a:rPr lang="zh-CN" altLang="en-US"/>
              <a:t>- 结果优化 ：候选词数量限制为5个，避免界面过于拥挤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空值处理 ：当无匹配结果时返回空列表，确保系统稳定性</a:t>
            </a:r>
            <a:endParaRPr lang="en-US" altLang="zh-CN"/>
          </a:p>
          <a:p>
            <a:endParaRPr lang="en-US" altLang="zh-CN"/>
          </a:p>
          <a:p>
            <a:r>
              <a:rPr lang="zh-CN" altLang="en-US" b="1"/>
              <a:t>系统映射输入</a:t>
            </a:r>
            <a:endParaRPr lang="en-US" altLang="zh-CN" b="1"/>
          </a:p>
          <a:p>
            <a:r>
              <a:rPr lang="zh-CN" altLang="en-US"/>
              <a:t>将系统识别出的虚拟按键输入映射为真实的键盘输入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F418B5-AE50-B1A7-CB59-36D419E0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3639"/>
            <a:ext cx="4949371" cy="32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6A547-DF93-B2A0-2BE0-2915F9A5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1AEE05-09D9-583F-D4FE-AD152232360F}"/>
              </a:ext>
            </a:extLst>
          </p:cNvPr>
          <p:cNvSpPr txBox="1"/>
          <p:nvPr/>
        </p:nvSpPr>
        <p:spPr>
          <a:xfrm>
            <a:off x="2587196" y="144425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仅用关节连接线和黑色背景构成的骨骼图像进行训练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84362-A9EF-1A22-28A1-0B81BFA0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07" y="2140041"/>
            <a:ext cx="3433519" cy="2577917"/>
          </a:xfrm>
          <a:prstGeom prst="rect">
            <a:avLst/>
          </a:prstGeom>
        </p:spPr>
      </p:pic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826CABD-DE34-9213-2F35-90A738E65C4B}"/>
              </a:ext>
            </a:extLst>
          </p:cNvPr>
          <p:cNvSpPr/>
          <p:nvPr/>
        </p:nvSpPr>
        <p:spPr>
          <a:xfrm flipV="1">
            <a:off x="1" y="-3"/>
            <a:ext cx="7257142" cy="914402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C10410-3CB2-9ADB-D4A6-D485793E1842}"/>
              </a:ext>
            </a:extLst>
          </p:cNvPr>
          <p:cNvSpPr txBox="1"/>
          <p:nvPr/>
        </p:nvSpPr>
        <p:spPr>
          <a:xfrm>
            <a:off x="303465" y="122479"/>
            <a:ext cx="929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手势识别</a:t>
            </a:r>
            <a:r>
              <a:rPr lang="en-US" altLang="zh-CN" sz="320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3200">
                <a:solidFill>
                  <a:schemeClr val="bg1"/>
                </a:solidFill>
              </a:rPr>
              <a:t>卷积神经网络</a:t>
            </a:r>
            <a:r>
              <a:rPr lang="en-US" altLang="zh-CN" sz="3200">
                <a:solidFill>
                  <a:schemeClr val="bg1"/>
                </a:solidFill>
              </a:rPr>
              <a:t>+</a:t>
            </a:r>
            <a:r>
              <a:rPr lang="zh-CN" altLang="en-US" sz="3200">
                <a:solidFill>
                  <a:schemeClr val="bg1"/>
                </a:solidFill>
              </a:rPr>
              <a:t>骨骼图像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938347-195A-3B7F-908F-062F2031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4698"/>
          <a:stretch>
            <a:fillRect/>
          </a:stretch>
        </p:blipFill>
        <p:spPr>
          <a:xfrm>
            <a:off x="3128107" y="4818850"/>
            <a:ext cx="3506675" cy="1157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CA5777-EEAD-FEA4-F576-FBDA5944C2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2" r="3860"/>
          <a:stretch>
            <a:fillRect/>
          </a:stretch>
        </p:blipFill>
        <p:spPr>
          <a:xfrm>
            <a:off x="7196634" y="1955474"/>
            <a:ext cx="4808505" cy="35115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49464E-EF3D-4C61-1A90-C022A8D5511A}"/>
              </a:ext>
            </a:extLst>
          </p:cNvPr>
          <p:cNvSpPr txBox="1"/>
          <p:nvPr/>
        </p:nvSpPr>
        <p:spPr>
          <a:xfrm>
            <a:off x="601452" y="6366189"/>
            <a:ext cx="105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数据集</a:t>
            </a:r>
            <a:r>
              <a:rPr lang="zh-CN" altLang="en-US"/>
              <a:t>：</a:t>
            </a:r>
            <a:r>
              <a:rPr lang="en-US" altLang="zh-CN"/>
              <a:t>10</a:t>
            </a:r>
            <a:r>
              <a:rPr lang="zh-CN" altLang="en-US"/>
              <a:t>种手势，每种手势</a:t>
            </a:r>
            <a:r>
              <a:rPr lang="en-US" altLang="zh-CN"/>
              <a:t>500</a:t>
            </a:r>
            <a:r>
              <a:rPr lang="zh-CN" altLang="en-US"/>
              <a:t>张图像左右，总样本量</a:t>
            </a:r>
            <a:r>
              <a:rPr lang="en-US" altLang="zh-CN"/>
              <a:t>5029</a:t>
            </a:r>
            <a:r>
              <a:rPr lang="zh-CN" altLang="en-US"/>
              <a:t>（其中</a:t>
            </a:r>
            <a:r>
              <a:rPr lang="en-US" altLang="zh-CN"/>
              <a:t>80%</a:t>
            </a:r>
            <a:r>
              <a:rPr lang="zh-CN" altLang="en-US"/>
              <a:t>作为训练集，</a:t>
            </a:r>
            <a:r>
              <a:rPr lang="en-US" altLang="zh-CN"/>
              <a:t>20%</a:t>
            </a:r>
            <a:r>
              <a:rPr lang="zh-CN" altLang="en-US"/>
              <a:t>作为测试集）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373CD8-EF41-4382-0E0A-AC1ED350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5" y="1902218"/>
            <a:ext cx="1914651" cy="16714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C72A13-F128-65E6-18E4-ED250F3A3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9" y="3832768"/>
            <a:ext cx="2206662" cy="175274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6E79522-DF0D-69CD-45D7-BCE43E93CCC8}"/>
              </a:ext>
            </a:extLst>
          </p:cNvPr>
          <p:cNvCxnSpPr/>
          <p:nvPr/>
        </p:nvCxnSpPr>
        <p:spPr>
          <a:xfrm>
            <a:off x="2460171" y="3711238"/>
            <a:ext cx="50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1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3449C052-CB7B-73D8-E275-2904A14C1204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4E940E-5DA2-2B3C-F1E8-92C9B4C45379}"/>
              </a:ext>
            </a:extLst>
          </p:cNvPr>
          <p:cNvSpPr txBox="1"/>
          <p:nvPr/>
        </p:nvSpPr>
        <p:spPr>
          <a:xfrm>
            <a:off x="303465" y="122479"/>
            <a:ext cx="472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手势识别</a:t>
            </a:r>
            <a:r>
              <a:rPr lang="en-US" altLang="zh-CN" sz="320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3200">
                <a:solidFill>
                  <a:schemeClr val="bg1"/>
                </a:solidFill>
                <a:latin typeface="+mn-ea"/>
              </a:rPr>
              <a:t>模型对比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DEB91A-7D80-6E5F-1658-867A714C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71" y="846667"/>
            <a:ext cx="8922658" cy="59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6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48C1CA-14C1-AB85-4D6B-2652AE318F26}"/>
              </a:ext>
            </a:extLst>
          </p:cNvPr>
          <p:cNvSpPr txBox="1"/>
          <p:nvPr/>
        </p:nvSpPr>
        <p:spPr>
          <a:xfrm>
            <a:off x="574430" y="1167405"/>
            <a:ext cx="99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训练集有</a:t>
            </a:r>
            <a:r>
              <a:rPr lang="en-US" altLang="zh-CN"/>
              <a:t>10</a:t>
            </a:r>
            <a:r>
              <a:rPr lang="zh-CN" altLang="en-US"/>
              <a:t>种手势（编号</a:t>
            </a:r>
            <a:r>
              <a:rPr lang="en-US" altLang="zh-CN"/>
              <a:t>0~9</a:t>
            </a:r>
            <a:r>
              <a:rPr lang="zh-CN" altLang="en-US"/>
              <a:t>），其中</a:t>
            </a:r>
            <a:r>
              <a:rPr lang="en-US" altLang="zh-CN"/>
              <a:t>6</a:t>
            </a:r>
            <a:r>
              <a:rPr lang="zh-CN" altLang="en-US"/>
              <a:t>种手势设置了对应的功能，其余手势作为冗余设计。</a:t>
            </a:r>
          </a:p>
        </p:txBody>
      </p: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E3F45A83-0F12-E92F-7B13-A65471EF1957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482278-F895-62B5-36C6-59DE18402169}"/>
              </a:ext>
            </a:extLst>
          </p:cNvPr>
          <p:cNvSpPr txBox="1"/>
          <p:nvPr/>
        </p:nvSpPr>
        <p:spPr>
          <a:xfrm>
            <a:off x="303465" y="122479"/>
            <a:ext cx="929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手势识别</a:t>
            </a:r>
            <a:r>
              <a:rPr lang="en-US" altLang="zh-CN" sz="320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3200">
                <a:solidFill>
                  <a:schemeClr val="bg1"/>
                </a:solidFill>
              </a:rPr>
              <a:t>手势功能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1A54F7-A9EC-AEB4-6AF0-B3163694466C}"/>
              </a:ext>
            </a:extLst>
          </p:cNvPr>
          <p:cNvSpPr txBox="1"/>
          <p:nvPr/>
        </p:nvSpPr>
        <p:spPr>
          <a:xfrm>
            <a:off x="243154" y="3273917"/>
            <a:ext cx="4727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 </a:t>
            </a:r>
            <a:r>
              <a:rPr lang="en-US" altLang="zh-CN" sz="1600"/>
              <a:t>1  (</a:t>
            </a:r>
            <a:r>
              <a:rPr lang="zh-CN" altLang="en-US" sz="1600"/>
              <a:t>握拳</a:t>
            </a:r>
            <a:r>
              <a:rPr lang="en-US" altLang="zh-CN" sz="1600"/>
              <a:t>) - </a:t>
            </a:r>
            <a:r>
              <a:rPr lang="zh-CN" altLang="en-US" sz="1600"/>
              <a:t>进入手势模式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GestureEvent.FIST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功能：切换到手势识别模式，禁用键盘输入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A13D36-9E02-6469-A111-1A17F3CA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7" y="1711853"/>
            <a:ext cx="2381061" cy="1386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D788-2775-9E82-3787-2CCEF1B1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75" y="1669265"/>
            <a:ext cx="2381061" cy="1438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0D57E-7CBF-FAF6-167D-B0E20E40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23" y="1669264"/>
            <a:ext cx="2316891" cy="14307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BACACC-9F98-F19E-1757-EF54D71B3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7" y="4392336"/>
            <a:ext cx="2505410" cy="1257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8E872E-C4FA-80B6-FD0B-A98EDD5116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802875" y="4310807"/>
            <a:ext cx="2464984" cy="1449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E98110-016E-3AFF-51EA-E9740A1B70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33" r="2349"/>
          <a:stretch>
            <a:fillRect/>
          </a:stretch>
        </p:blipFill>
        <p:spPr>
          <a:xfrm>
            <a:off x="8924423" y="4392336"/>
            <a:ext cx="2431607" cy="13683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6D9809-EE4E-0FD9-629C-3279B6468620}"/>
              </a:ext>
            </a:extLst>
          </p:cNvPr>
          <p:cNvSpPr txBox="1"/>
          <p:nvPr/>
        </p:nvSpPr>
        <p:spPr>
          <a:xfrm>
            <a:off x="4719901" y="3273917"/>
            <a:ext cx="3618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 </a:t>
            </a:r>
            <a:r>
              <a:rPr lang="en-US" altLang="zh-CN" sz="1600"/>
              <a:t>2(</a:t>
            </a:r>
            <a:r>
              <a:rPr lang="zh-CN" altLang="en-US" sz="1600"/>
              <a:t>张开手掌</a:t>
            </a:r>
            <a:r>
              <a:rPr lang="en-US" altLang="zh-CN" sz="1600"/>
              <a:t>) - </a:t>
            </a:r>
            <a:r>
              <a:rPr lang="zh-CN" altLang="en-US" sz="1600"/>
              <a:t>退出手势模式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GestureEvent.OPEN_HAND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功能：切换回键盘输入模式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20D77C-C73E-3DE0-79D9-2117BECC5212}"/>
              </a:ext>
            </a:extLst>
          </p:cNvPr>
          <p:cNvSpPr txBox="1"/>
          <p:nvPr/>
        </p:nvSpPr>
        <p:spPr>
          <a:xfrm>
            <a:off x="8646533" y="3273917"/>
            <a:ext cx="4727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</a:t>
            </a:r>
            <a:r>
              <a:rPr lang="en-US" altLang="zh-CN" sz="1600"/>
              <a:t>"3" (</a:t>
            </a:r>
            <a:r>
              <a:rPr lang="zh-CN" altLang="en-US" sz="1600"/>
              <a:t>点赞</a:t>
            </a:r>
            <a:r>
              <a:rPr lang="en-US" altLang="zh-CN" sz="1600"/>
              <a:t>) - </a:t>
            </a:r>
            <a:r>
              <a:rPr lang="zh-CN" altLang="en-US" sz="1600"/>
              <a:t>确认输入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GestureEvent.THUMBS_UP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功能：确认并选择当前候选词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316EE1-210C-57A7-889C-40D5EFF1F711}"/>
              </a:ext>
            </a:extLst>
          </p:cNvPr>
          <p:cNvSpPr txBox="1"/>
          <p:nvPr/>
        </p:nvSpPr>
        <p:spPr>
          <a:xfrm>
            <a:off x="303465" y="5872871"/>
            <a:ext cx="39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</a:t>
            </a:r>
            <a:r>
              <a:rPr lang="en-US" altLang="zh-CN" sz="1600"/>
              <a:t>"4" (</a:t>
            </a:r>
            <a:r>
              <a:rPr lang="zh-CN" altLang="en-US" sz="1600"/>
              <a:t>大拇指向右</a:t>
            </a:r>
            <a:r>
              <a:rPr lang="en-US" altLang="zh-CN" sz="1600"/>
              <a:t>) - </a:t>
            </a:r>
            <a:r>
              <a:rPr lang="zh-CN" altLang="en-US" sz="1600"/>
              <a:t>删除功能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GestureEvent.THUMBS_LEFT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功能：删除操作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F87CAF-49D6-117E-3E8D-2E485E183AE8}"/>
              </a:ext>
            </a:extLst>
          </p:cNvPr>
          <p:cNvSpPr txBox="1"/>
          <p:nvPr/>
        </p:nvSpPr>
        <p:spPr>
          <a:xfrm>
            <a:off x="4747069" y="5872871"/>
            <a:ext cx="3441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</a:t>
            </a:r>
            <a:r>
              <a:rPr lang="en-US" altLang="zh-CN" sz="1600"/>
              <a:t>"5" (</a:t>
            </a:r>
            <a:r>
              <a:rPr lang="zh-CN" altLang="en-US" sz="1600"/>
              <a:t>并拢手掌</a:t>
            </a:r>
            <a:r>
              <a:rPr lang="en-US" altLang="zh-CN" sz="1600"/>
              <a:t>) - </a:t>
            </a:r>
            <a:r>
              <a:rPr lang="zh-CN" altLang="en-US" sz="1600"/>
              <a:t>清空功能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GestureEvent.PALM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功能：清空操作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3AA8FE-86A8-E57C-1A7A-C47F5952F6D5}"/>
              </a:ext>
            </a:extLst>
          </p:cNvPr>
          <p:cNvSpPr txBox="1"/>
          <p:nvPr/>
        </p:nvSpPr>
        <p:spPr>
          <a:xfrm>
            <a:off x="8818177" y="5873747"/>
            <a:ext cx="4727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手势</a:t>
            </a:r>
            <a:r>
              <a:rPr lang="en-US" altLang="zh-CN" sz="1600"/>
              <a:t>"6" (SPIDER) - </a:t>
            </a:r>
            <a:r>
              <a:rPr lang="zh-CN" altLang="en-US" sz="1600"/>
              <a:t>模式切换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触发事件： </a:t>
            </a:r>
            <a:r>
              <a:rPr lang="en-US" altLang="zh-CN" sz="1600"/>
              <a:t>GestureEvent.SPIDER</a:t>
            </a:r>
          </a:p>
          <a:p>
            <a:r>
              <a:rPr lang="en-US" altLang="zh-CN" sz="1600"/>
              <a:t>- </a:t>
            </a:r>
            <a:r>
              <a:rPr lang="zh-CN" altLang="en-US" sz="1600"/>
              <a:t>功能：中英文输入模式切换</a:t>
            </a:r>
          </a:p>
        </p:txBody>
      </p:sp>
    </p:spTree>
    <p:extLst>
      <p:ext uri="{BB962C8B-B14F-4D97-AF65-F5344CB8AC3E}">
        <p14:creationId xmlns:p14="http://schemas.microsoft.com/office/powerpoint/2010/main" val="283476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矩形: 圆角 4"/>
          <p:cNvSpPr/>
          <p:nvPr>
            <p:custDataLst>
              <p:tags r:id="rId2"/>
            </p:custDataLst>
          </p:nvPr>
        </p:nvSpPr>
        <p:spPr>
          <a:xfrm>
            <a:off x="623388" y="939664"/>
            <a:ext cx="10661469" cy="1418907"/>
          </a:xfrm>
          <a:prstGeom prst="roundRect">
            <a:avLst>
              <a:gd name="adj" fmla="val 3565"/>
            </a:avLst>
          </a:prstGeom>
          <a:ln w="9525">
            <a:solidFill>
              <a:schemeClr val="accent1">
                <a:alpha val="44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ClrTx/>
              <a:buSzTx/>
              <a:buFontTx/>
            </a:pPr>
            <a:r>
              <a:rPr lang="zh-CN" altLang="en-US" sz="1600" dirty="0">
                <a:solidFill>
                  <a:schemeClr val="dk1"/>
                </a:solidFill>
                <a:sym typeface="+mn-ea"/>
              </a:rPr>
              <a:t>在基于</a:t>
            </a:r>
            <a:r>
              <a:rPr lang="en-US" altLang="zh-CN" sz="1600" dirty="0">
                <a:solidFill>
                  <a:schemeClr val="dk1"/>
                </a:solidFill>
                <a:sym typeface="+mn-ea"/>
              </a:rPr>
              <a:t>MediaPipe</a:t>
            </a:r>
            <a:r>
              <a:rPr lang="zh-CN" altLang="en-US" sz="1600" dirty="0">
                <a:solidFill>
                  <a:schemeClr val="dk1"/>
                </a:solidFill>
                <a:sym typeface="+mn-ea"/>
              </a:rPr>
              <a:t>的手部关键点检测中，摄像头捕获的图像受光照、背景干扰和传感器噪声影响，导致关键点坐标（如食指尖）出现抖动和偏移。这会造成虚拟键盘点击不准、手势误判等</a:t>
            </a:r>
            <a:r>
              <a:rPr lang="zh-CN" altLang="en-US" sz="1600">
                <a:solidFill>
                  <a:schemeClr val="dk1"/>
                </a:solidFill>
                <a:sym typeface="+mn-ea"/>
              </a:rPr>
              <a:t>问题。为此，我们引入了卡尔曼滤波。卡尔曼滤波</a:t>
            </a:r>
            <a:r>
              <a:rPr lang="zh-CN" altLang="en-US" sz="1600" dirty="0">
                <a:solidFill>
                  <a:schemeClr val="dk1"/>
                </a:solidFill>
                <a:sym typeface="+mn-ea"/>
              </a:rPr>
              <a:t>是一种递归的最优估计算法，通过融合预测模型（基于运动学）和测量数据（当前检测），实时平滑轨迹，减少噪声，提高系统鲁棒性。在本项目中卡尔曼滤波主要是用于平滑轨迹。</a:t>
            </a:r>
          </a:p>
        </p:txBody>
      </p:sp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4C66036B-D663-982F-0334-E0B707482A01}"/>
              </a:ext>
            </a:extLst>
          </p:cNvPr>
          <p:cNvSpPr/>
          <p:nvPr/>
        </p:nvSpPr>
        <p:spPr>
          <a:xfrm flipV="1">
            <a:off x="1" y="-1"/>
            <a:ext cx="5664199" cy="846668"/>
          </a:xfrm>
          <a:prstGeom prst="round2Same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1365CA-1EDA-BE8A-A532-459BCC31B4F7}"/>
              </a:ext>
            </a:extLst>
          </p:cNvPr>
          <p:cNvSpPr txBox="1"/>
          <p:nvPr/>
        </p:nvSpPr>
        <p:spPr>
          <a:xfrm>
            <a:off x="303465" y="122479"/>
            <a:ext cx="472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+mn-ea"/>
              </a:rPr>
              <a:t>卡尔曼滤波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6" name="图片 5" descr="k1"/>
          <p:cNvPicPr>
            <a:picLocks noChangeAspect="1"/>
          </p:cNvPicPr>
          <p:nvPr/>
        </p:nvPicPr>
        <p:blipFill>
          <a:blip r:embed="rId4"/>
          <a:srcRect t="855"/>
          <a:stretch>
            <a:fillRect/>
          </a:stretch>
        </p:blipFill>
        <p:spPr>
          <a:xfrm>
            <a:off x="623388" y="2905509"/>
            <a:ext cx="3896995" cy="3012827"/>
          </a:xfrm>
          <a:prstGeom prst="rect">
            <a:avLst/>
          </a:prstGeom>
        </p:spPr>
      </p:pic>
      <p:pic>
        <p:nvPicPr>
          <p:cNvPr id="8" name="图片 7" descr="x11">
            <a:extLst>
              <a:ext uri="{FF2B5EF4-FFF2-40B4-BE49-F238E27FC236}">
                <a16:creationId xmlns:a16="http://schemas.microsoft.com/office/drawing/2014/main" id="{607DCF1C-BED7-875D-911A-A3DE591AB1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4" t="2058" r="1276"/>
          <a:stretch>
            <a:fillRect/>
          </a:stretch>
        </p:blipFill>
        <p:spPr>
          <a:xfrm>
            <a:off x="5537201" y="2399834"/>
            <a:ext cx="4722879" cy="2099595"/>
          </a:xfrm>
          <a:prstGeom prst="rect">
            <a:avLst/>
          </a:prstGeom>
        </p:spPr>
      </p:pic>
      <p:pic>
        <p:nvPicPr>
          <p:cNvPr id="9" name="图片 8" descr="y11">
            <a:extLst>
              <a:ext uri="{FF2B5EF4-FFF2-40B4-BE49-F238E27FC236}">
                <a16:creationId xmlns:a16="http://schemas.microsoft.com/office/drawing/2014/main" id="{B91B3854-9DCA-CEC8-B3C0-C5BACC3F90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6" r="865" b="2172"/>
          <a:stretch>
            <a:fillRect/>
          </a:stretch>
        </p:blipFill>
        <p:spPr>
          <a:xfrm>
            <a:off x="5537201" y="4671114"/>
            <a:ext cx="4794828" cy="1950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xiaohu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0"/>
            <a:ext cx="2476500" cy="19812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9FB0276-2441-6074-7F28-10AE0D170D05}"/>
              </a:ext>
            </a:extLst>
          </p:cNvPr>
          <p:cNvSpPr/>
          <p:nvPr/>
        </p:nvSpPr>
        <p:spPr>
          <a:xfrm>
            <a:off x="2324924" y="1756228"/>
            <a:ext cx="7730837" cy="3503221"/>
          </a:xfrm>
          <a:prstGeom prst="roundRect">
            <a:avLst/>
          </a:prstGeom>
          <a:solidFill>
            <a:srgbClr val="1E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8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4133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2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05081"/>
  <p:tag name="KSO_WM_SLIDE_TYPE" val="text"/>
  <p:tag name="KSO_WM_SLIDE_SUBTYPE" val="picTxt"/>
  <p:tag name="KSO_WM_SLIDE_SIZE" val="850*447"/>
  <p:tag name="KSO_WM_SLIDE_POSITION" val="54*28"/>
  <p:tag name="KSO_WM_SLIDE_LAYOUT" val="a_d_f_α"/>
  <p:tag name="KSO_WM_SLIDE_LAYOUT_CNT" val="1_1_1_1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76_1*i*2"/>
  <p:tag name="KSO_WM_TEMPLATE_CATEGORY" val="custom"/>
  <p:tag name="KSO_WM_TEMPLATE_INDEX" val="20231276"/>
  <p:tag name="KSO_WM_UNIT_LAYERLEVEL" val="1"/>
  <p:tag name="KSO_WM_TAG_VERSION" val="3.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733</Words>
  <Application>Microsoft Office PowerPoint</Application>
  <PresentationFormat>宽屏</PresentationFormat>
  <Paragraphs>62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微软雅黑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赐夷 赖</cp:lastModifiedBy>
  <cp:revision>250</cp:revision>
  <dcterms:created xsi:type="dcterms:W3CDTF">2023-08-09T12:44:00Z</dcterms:created>
  <dcterms:modified xsi:type="dcterms:W3CDTF">2025-12-06T07:06:06Z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6A868965A3C344078C9C607DE9A6D71E_13</vt:lpwstr>
  </property>
</Properties>
</file>